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27"/>
  </p:notesMasterIdLst>
  <p:handoutMasterIdLst>
    <p:handoutMasterId r:id="rId28"/>
  </p:handoutMasterIdLst>
  <p:sldIdLst>
    <p:sldId id="324" r:id="rId2"/>
    <p:sldId id="302" r:id="rId3"/>
    <p:sldId id="310" r:id="rId4"/>
    <p:sldId id="288" r:id="rId5"/>
    <p:sldId id="312" r:id="rId6"/>
    <p:sldId id="304" r:id="rId7"/>
    <p:sldId id="305" r:id="rId8"/>
    <p:sldId id="306" r:id="rId9"/>
    <p:sldId id="325" r:id="rId10"/>
    <p:sldId id="307" r:id="rId11"/>
    <p:sldId id="308" r:id="rId12"/>
    <p:sldId id="300" r:id="rId13"/>
    <p:sldId id="314" r:id="rId14"/>
    <p:sldId id="289" r:id="rId15"/>
    <p:sldId id="280" r:id="rId16"/>
    <p:sldId id="297" r:id="rId17"/>
    <p:sldId id="315" r:id="rId18"/>
    <p:sldId id="318" r:id="rId19"/>
    <p:sldId id="319" r:id="rId20"/>
    <p:sldId id="320" r:id="rId21"/>
    <p:sldId id="321" r:id="rId22"/>
    <p:sldId id="322" r:id="rId23"/>
    <p:sldId id="283" r:id="rId24"/>
    <p:sldId id="296" r:id="rId25"/>
    <p:sldId id="301" r:id="rId26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7F9FB"/>
    <a:srgbClr val="000000"/>
    <a:srgbClr val="009900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615" autoAdjust="0"/>
    <p:restoredTop sz="85995" autoAdjust="0"/>
  </p:normalViewPr>
  <p:slideViewPr>
    <p:cSldViewPr>
      <p:cViewPr varScale="1">
        <p:scale>
          <a:sx n="115" d="100"/>
          <a:sy n="115" d="100"/>
        </p:scale>
        <p:origin x="-152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20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/>
      <c:bar3DChart>
        <c:barDir val="col"/>
        <c:grouping val="clustered"/>
        <c:gapDepth val="0"/>
        <c:shape val="box"/>
        <c:axId val="111341568"/>
        <c:axId val="111343104"/>
        <c:axId val="0"/>
      </c:bar3DChart>
      <c:catAx>
        <c:axId val="111341568"/>
        <c:scaling>
          <c:orientation val="minMax"/>
        </c:scaling>
        <c:axPos val="b"/>
        <c:tickLblPos val="low"/>
        <c:spPr>
          <a:ln w="155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87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11343104"/>
        <c:crosses val="autoZero"/>
        <c:auto val="1"/>
        <c:lblAlgn val="ctr"/>
        <c:lblOffset val="100"/>
        <c:tickMarkSkip val="1"/>
      </c:catAx>
      <c:valAx>
        <c:axId val="111343104"/>
        <c:scaling>
          <c:orientation val="minMax"/>
        </c:scaling>
        <c:axPos val="l"/>
        <c:majorGridlines>
          <c:spPr>
            <a:ln w="1554">
              <a:solidFill>
                <a:schemeClr val="tx1"/>
              </a:solidFill>
              <a:prstDash val="solid"/>
            </a:ln>
          </c:spPr>
        </c:majorGridlines>
        <c:tickLblPos val="nextTo"/>
        <c:spPr>
          <a:ln w="155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87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11341568"/>
        <c:crosses val="autoZero"/>
        <c:crossBetween val="between"/>
      </c:valAx>
      <c:spPr>
        <a:noFill/>
        <a:ln w="25379">
          <a:noFill/>
        </a:ln>
      </c:spPr>
    </c:plotArea>
    <c:legend>
      <c:legendPos val="r"/>
      <c:layout>
        <c:manualLayout>
          <c:xMode val="edge"/>
          <c:yMode val="edge"/>
          <c:x val="0.89695538057742763"/>
          <c:y val="0.42060086239220479"/>
          <c:w val="9.8360531020578956E-2"/>
          <c:h val="0.16094441319835207"/>
        </c:manualLayout>
      </c:layout>
      <c:spPr>
        <a:noFill/>
        <a:ln w="1554">
          <a:solidFill>
            <a:schemeClr val="tx1"/>
          </a:solidFill>
          <a:prstDash val="solid"/>
        </a:ln>
      </c:spPr>
      <c:txPr>
        <a:bodyPr/>
        <a:lstStyle/>
        <a:p>
          <a:pPr>
            <a:defRPr sz="808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879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1.2304250559284116E-2"/>
          <c:y val="1.9713261648745692E-2"/>
          <c:w val="0.97762863534676225"/>
          <c:h val="0.96415770609319706"/>
        </c:manualLayout>
      </c:layout>
      <c:barChart>
        <c:barDir val="col"/>
        <c:grouping val="clustered"/>
        <c:axId val="183869824"/>
        <c:axId val="183871360"/>
      </c:barChart>
      <c:catAx>
        <c:axId val="183869824"/>
        <c:scaling>
          <c:orientation val="minMax"/>
        </c:scaling>
        <c:axPos val="b"/>
        <c:majorTickMark val="cross"/>
        <c:tickLblPos val="nextTo"/>
        <c:spPr>
          <a:ln w="148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42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83871360"/>
        <c:crosses val="autoZero"/>
        <c:auto val="1"/>
        <c:lblAlgn val="ctr"/>
        <c:lblOffset val="100"/>
        <c:tickMarkSkip val="1"/>
      </c:catAx>
      <c:valAx>
        <c:axId val="183871360"/>
        <c:scaling>
          <c:orientation val="minMax"/>
        </c:scaling>
        <c:axPos val="l"/>
        <c:majorTickMark val="cross"/>
        <c:tickLblPos val="nextTo"/>
        <c:spPr>
          <a:ln w="148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42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83869824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42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/>
      <c:bar3DChart>
        <c:barDir val="col"/>
        <c:grouping val="clustered"/>
        <c:gapDepth val="0"/>
        <c:shape val="box"/>
        <c:axId val="130654592"/>
        <c:axId val="130656128"/>
        <c:axId val="0"/>
      </c:bar3DChart>
      <c:catAx>
        <c:axId val="130654592"/>
        <c:scaling>
          <c:orientation val="minMax"/>
        </c:scaling>
        <c:axPos val="b"/>
        <c:tickLblPos val="low"/>
        <c:spPr>
          <a:ln w="16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62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30656128"/>
        <c:crosses val="autoZero"/>
        <c:auto val="1"/>
        <c:lblAlgn val="ctr"/>
        <c:lblOffset val="100"/>
        <c:tickMarkSkip val="1"/>
      </c:catAx>
      <c:valAx>
        <c:axId val="130656128"/>
        <c:scaling>
          <c:orientation val="minMax"/>
        </c:scaling>
        <c:axPos val="l"/>
        <c:majorGridlines>
          <c:spPr>
            <a:ln w="1692">
              <a:solidFill>
                <a:schemeClr val="tx1"/>
              </a:solidFill>
              <a:prstDash val="solid"/>
            </a:ln>
          </c:spPr>
        </c:majorGridlines>
        <c:tickLblPos val="nextTo"/>
        <c:spPr>
          <a:ln w="16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62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30654592"/>
        <c:crosses val="autoZero"/>
        <c:crossBetween val="between"/>
      </c:valAx>
      <c:spPr>
        <a:noFill/>
        <a:ln w="25362">
          <a:noFill/>
        </a:ln>
      </c:spPr>
    </c:plotArea>
    <c:legend>
      <c:legendPos val="r"/>
      <c:layout>
        <c:manualLayout>
          <c:xMode val="edge"/>
          <c:yMode val="edge"/>
          <c:x val="0.90476181495277164"/>
          <c:y val="0.44019136244333035"/>
          <c:w val="8.8888993666211225E-2"/>
          <c:h val="0.12200954426151368"/>
        </c:manualLayout>
      </c:layout>
      <c:spPr>
        <a:noFill/>
        <a:ln w="1692">
          <a:solidFill>
            <a:schemeClr val="tx1"/>
          </a:solidFill>
          <a:prstDash val="solid"/>
        </a:ln>
      </c:spPr>
      <c:txPr>
        <a:bodyPr/>
        <a:lstStyle/>
        <a:p>
          <a:pPr>
            <a:defRPr sz="884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962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527799650043764E-2"/>
          <c:y val="8.5974085985730767E-2"/>
          <c:w val="0.48715288713911042"/>
          <c:h val="0.8233569923477877"/>
        </c:manualLayout>
      </c:layout>
      <c:pieChart>
        <c:varyColors val="1"/>
        <c:ser>
          <c:idx val="0"/>
          <c:order val="0"/>
          <c:spPr>
            <a:solidFill>
              <a:schemeClr val="accent1"/>
            </a:solidFill>
            <a:ln w="1368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rgbClr val="0070C0"/>
              </a:solidFill>
              <a:ln w="1368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bg2"/>
              </a:solidFill>
              <a:ln w="13684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13684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rgbClr val="009900"/>
              </a:solidFill>
              <a:ln w="13684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rgbClr val="FF0000"/>
              </a:solidFill>
              <a:ln w="1368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7.2917213473316408E-2"/>
                  <c:y val="0.14973013936638338"/>
                </c:manualLayout>
              </c:layout>
              <c:showPercent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795488845144359"/>
                  <c:y val="-0.13215906990499418"/>
                </c:manualLayout>
              </c:layout>
              <c:showPercent val="1"/>
              <c:separator>
</c:separator>
            </c:dLbl>
            <c:dLbl>
              <c:idx val="3"/>
              <c:layout>
                <c:manualLayout>
                  <c:x val="0.12664873140857388"/>
                  <c:y val="-0.26579812206572773"/>
                </c:manualLayout>
              </c:layout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  <a:latin typeface="Tahoma" pitchFamily="34" charset="0"/>
                  </a:defRPr>
                </a:pPr>
                <a:endParaRPr lang="ru-RU"/>
              </a:p>
            </c:txPr>
            <c:showPercent val="1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Sheet1!$B$1:$D$1</c:f>
              <c:strCache>
                <c:ptCount val="3"/>
                <c:pt idx="0">
                  <c:v>налоговые доходы 29,3%</c:v>
                </c:pt>
                <c:pt idx="1">
                  <c:v>неналоговые доходы 3,2%</c:v>
                </c:pt>
                <c:pt idx="2">
                  <c:v> поступления из областного бюджета 67,5%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.0">
                  <c:v>201741</c:v>
                </c:pt>
                <c:pt idx="1">
                  <c:v>22162</c:v>
                </c:pt>
                <c:pt idx="2" formatCode="0.0">
                  <c:v>465264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4032283464566933"/>
          <c:y val="0.15379283575468591"/>
          <c:w val="0.44145767716535711"/>
          <c:h val="0.67832982144838228"/>
        </c:manualLayout>
      </c:layout>
      <c:txPr>
        <a:bodyPr/>
        <a:lstStyle/>
        <a:p>
          <a:pPr>
            <a:defRPr sz="1200" baseline="0">
              <a:latin typeface="Tahoma" pitchFamily="34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185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/>
      <c:bar3DChart>
        <c:barDir val="col"/>
        <c:grouping val="clustered"/>
        <c:gapDepth val="0"/>
        <c:shape val="box"/>
        <c:axId val="171619072"/>
        <c:axId val="171620608"/>
        <c:axId val="0"/>
      </c:bar3DChart>
      <c:catAx>
        <c:axId val="171619072"/>
        <c:scaling>
          <c:orientation val="minMax"/>
        </c:scaling>
        <c:axPos val="b"/>
        <c:tickLblPos val="low"/>
        <c:spPr>
          <a:ln w="155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87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1620608"/>
        <c:crosses val="autoZero"/>
        <c:auto val="1"/>
        <c:lblAlgn val="ctr"/>
        <c:lblOffset val="100"/>
        <c:tickMarkSkip val="1"/>
      </c:catAx>
      <c:valAx>
        <c:axId val="171620608"/>
        <c:scaling>
          <c:orientation val="minMax"/>
        </c:scaling>
        <c:axPos val="l"/>
        <c:majorGridlines>
          <c:spPr>
            <a:ln w="1554">
              <a:solidFill>
                <a:schemeClr val="tx1"/>
              </a:solidFill>
              <a:prstDash val="solid"/>
            </a:ln>
          </c:spPr>
        </c:majorGridlines>
        <c:tickLblPos val="nextTo"/>
        <c:spPr>
          <a:ln w="155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87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1619072"/>
        <c:crosses val="autoZero"/>
        <c:crossBetween val="between"/>
      </c:valAx>
      <c:spPr>
        <a:noFill/>
        <a:ln w="25379">
          <a:noFill/>
        </a:ln>
      </c:spPr>
    </c:plotArea>
    <c:legend>
      <c:legendPos val="r"/>
      <c:layout>
        <c:manualLayout>
          <c:xMode val="edge"/>
          <c:yMode val="edge"/>
          <c:x val="0.89695538057742752"/>
          <c:y val="0.42060086239220479"/>
          <c:w val="9.8360531020578956E-2"/>
          <c:h val="0.16094441319835148"/>
        </c:manualLayout>
      </c:layout>
      <c:spPr>
        <a:noFill/>
        <a:ln w="1554">
          <a:solidFill>
            <a:schemeClr val="tx1"/>
          </a:solidFill>
          <a:prstDash val="solid"/>
        </a:ln>
      </c:spPr>
      <c:txPr>
        <a:bodyPr/>
        <a:lstStyle/>
        <a:p>
          <a:pPr>
            <a:defRPr sz="808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879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/>
      <c:bar3DChart>
        <c:barDir val="col"/>
        <c:grouping val="clustered"/>
        <c:gapDepth val="0"/>
        <c:shape val="box"/>
        <c:axId val="171557248"/>
        <c:axId val="171558784"/>
        <c:axId val="0"/>
      </c:bar3DChart>
      <c:catAx>
        <c:axId val="171557248"/>
        <c:scaling>
          <c:orientation val="minMax"/>
        </c:scaling>
        <c:axPos val="b"/>
        <c:tickLblPos val="low"/>
        <c:spPr>
          <a:ln w="16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62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1558784"/>
        <c:crosses val="autoZero"/>
        <c:auto val="1"/>
        <c:lblAlgn val="ctr"/>
        <c:lblOffset val="100"/>
        <c:tickMarkSkip val="1"/>
      </c:catAx>
      <c:valAx>
        <c:axId val="171558784"/>
        <c:scaling>
          <c:orientation val="minMax"/>
        </c:scaling>
        <c:axPos val="l"/>
        <c:majorGridlines>
          <c:spPr>
            <a:ln w="1692">
              <a:solidFill>
                <a:schemeClr val="tx1"/>
              </a:solidFill>
              <a:prstDash val="solid"/>
            </a:ln>
          </c:spPr>
        </c:majorGridlines>
        <c:tickLblPos val="nextTo"/>
        <c:spPr>
          <a:ln w="16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62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1557248"/>
        <c:crosses val="autoZero"/>
        <c:crossBetween val="between"/>
      </c:valAx>
      <c:spPr>
        <a:noFill/>
        <a:ln w="25362">
          <a:noFill/>
        </a:ln>
      </c:spPr>
    </c:plotArea>
    <c:legend>
      <c:legendPos val="r"/>
      <c:layout>
        <c:manualLayout>
          <c:xMode val="edge"/>
          <c:yMode val="edge"/>
          <c:x val="0.90476181495277164"/>
          <c:y val="0.44019136244332835"/>
          <c:w val="8.8888993666211225E-2"/>
          <c:h val="0.12200954426151368"/>
        </c:manualLayout>
      </c:layout>
      <c:spPr>
        <a:noFill/>
        <a:ln w="1692">
          <a:solidFill>
            <a:schemeClr val="tx1"/>
          </a:solidFill>
          <a:prstDash val="solid"/>
        </a:ln>
      </c:spPr>
      <c:txPr>
        <a:bodyPr/>
        <a:lstStyle/>
        <a:p>
          <a:pPr>
            <a:defRPr sz="884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962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5277996500437612E-2"/>
          <c:y val="8.5974085985730767E-2"/>
          <c:w val="0.48715288713911042"/>
          <c:h val="0.8233569923477877"/>
        </c:manualLayout>
      </c:layout>
      <c:pieChart>
        <c:varyColors val="1"/>
        <c:ser>
          <c:idx val="0"/>
          <c:order val="0"/>
          <c:dPt>
            <c:idx val="0"/>
            <c:spPr>
              <a:solidFill>
                <a:srgbClr val="92D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spPr>
              <a:solidFill>
                <a:srgbClr val="FFC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aseline="0" dirty="0" smtClean="0">
                        <a:solidFill>
                          <a:srgbClr val="000000"/>
                        </a:solidFill>
                      </a:rPr>
                      <a:t>21</a:t>
                    </a:r>
                    <a:r>
                      <a:rPr lang="en-US" dirty="0" smtClean="0"/>
                      <a:t>%</a:t>
                    </a:r>
                  </a:p>
                  <a:p>
                    <a:endParaRPr lang="en-US" dirty="0"/>
                  </a:p>
                </c:rich>
              </c:tx>
              <c:dLblPos val="ctr"/>
              <c:showPercent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eparator>
</c:separator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Sheet1!$B$1:$E$1</c:f>
              <c:strCache>
                <c:ptCount val="4"/>
                <c:pt idx="0">
                  <c:v>дотации 24%</c:v>
                </c:pt>
                <c:pt idx="1">
                  <c:v>Субвенции 47%</c:v>
                </c:pt>
                <c:pt idx="2">
                  <c:v>субсидии 21%</c:v>
                </c:pt>
                <c:pt idx="3">
                  <c:v>иные межбюджетные трансферты 8%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 formatCode="0.0">
                  <c:v>113120</c:v>
                </c:pt>
                <c:pt idx="1">
                  <c:v>219733</c:v>
                </c:pt>
                <c:pt idx="2" formatCode="0.0">
                  <c:v>97125</c:v>
                </c:pt>
                <c:pt idx="3" formatCode="0.0">
                  <c:v>35286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2410531496062993"/>
          <c:y val="0.18239325718088134"/>
          <c:w val="0.29623370516185482"/>
          <c:h val="0.338733503382501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gradFill flip="none" rotWithShape="1">
      <a:gsLst>
        <a:gs pos="0">
          <a:srgbClr val="FFFF00"/>
        </a:gs>
        <a:gs pos="100000">
          <a:srgbClr val="000000">
            <a:lumMod val="85000"/>
            <a:lumOff val="15000"/>
          </a:srgb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1.0912698412698412E-2"/>
          <c:y val="1.2471655328798186E-2"/>
          <c:w val="0.98015873015873012"/>
          <c:h val="0.97732426303855446"/>
        </c:manualLayout>
      </c:layout>
      <c:barChart>
        <c:barDir val="col"/>
        <c:grouping val="clustered"/>
        <c:axId val="172342656"/>
        <c:axId val="172360832"/>
      </c:barChart>
      <c:catAx>
        <c:axId val="172342656"/>
        <c:scaling>
          <c:orientation val="minMax"/>
        </c:scaling>
        <c:axPos val="b"/>
        <c:majorTickMark val="cross"/>
        <c:tickLblPos val="nextTo"/>
        <c:spPr>
          <a:ln w="131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415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72360832"/>
        <c:crosses val="autoZero"/>
        <c:auto val="1"/>
        <c:lblAlgn val="ctr"/>
        <c:lblOffset val="100"/>
        <c:tickMarkSkip val="1"/>
      </c:catAx>
      <c:valAx>
        <c:axId val="172360832"/>
        <c:scaling>
          <c:orientation val="minMax"/>
        </c:scaling>
        <c:axPos val="l"/>
        <c:majorTickMark val="cross"/>
        <c:tickLblPos val="nextTo"/>
        <c:spPr>
          <a:ln w="131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415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72342656"/>
        <c:crosses val="autoZero"/>
        <c:crossBetween val="between"/>
      </c:valAx>
      <c:spPr>
        <a:noFill/>
        <a:ln w="25379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41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sideWall>
      <c:spPr>
        <a:noFill/>
        <a:ln w="14153">
          <a:solidFill>
            <a:schemeClr val="tx1"/>
          </a:solidFill>
          <a:prstDash val="solid"/>
        </a:ln>
      </c:spPr>
    </c:sideWall>
    <c:backWall>
      <c:spPr>
        <a:noFill/>
        <a:ln w="14153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9229805864784144"/>
          <c:y val="2.795913776084125E-2"/>
          <c:w val="0.75427697076658562"/>
          <c:h val="0.61558421523840423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4153">
              <a:solidFill>
                <a:schemeClr val="tx1"/>
              </a:solidFill>
              <a:prstDash val="solid"/>
            </a:ln>
          </c:spPr>
          <c:dPt>
            <c:idx val="1"/>
            <c:spPr>
              <a:solidFill>
                <a:schemeClr val="accent2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dPt>
            <c:idx val="5"/>
            <c:spPr>
              <a:solidFill>
                <a:schemeClr val="tx2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dPt>
            <c:idx val="7"/>
            <c:spPr>
              <a:solidFill>
                <a:srgbClr val="CCCCFF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dPt>
            <c:idx val="8"/>
            <c:spPr>
              <a:solidFill>
                <a:srgbClr val="FF0000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dPt>
            <c:idx val="9"/>
            <c:spPr>
              <a:solidFill>
                <a:srgbClr val="FFFF00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dPt>
            <c:idx val="10"/>
            <c:spPr>
              <a:solidFill>
                <a:srgbClr val="00FF00"/>
              </a:solidFill>
              <a:ln w="14153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Sheet1!$B$1:$Q$1</c:f>
              <c:strCache>
                <c:ptCount val="12"/>
                <c:pt idx="0">
                  <c:v>Общегосударственные вопросы -13,7%</c:v>
                </c:pt>
                <c:pt idx="1">
                  <c:v>Национальная оборона - 0,11%</c:v>
                </c:pt>
                <c:pt idx="2">
                  <c:v>Национальная безопасность и правоохранительная деятельность - 0,3%</c:v>
                </c:pt>
                <c:pt idx="3">
                  <c:v>Национальная экономика - 11,3%</c:v>
                </c:pt>
                <c:pt idx="4">
                  <c:v>Жилищно-коммунальное хозяйство -4,3%</c:v>
                </c:pt>
                <c:pt idx="5">
                  <c:v>Охрана окружающей среды-0,0%</c:v>
                </c:pt>
                <c:pt idx="6">
                  <c:v>Образование - 55,1%</c:v>
                </c:pt>
                <c:pt idx="7">
                  <c:v>Культура -12,7%</c:v>
                </c:pt>
                <c:pt idx="8">
                  <c:v>Социальная политика - 2,1%</c:v>
                </c:pt>
                <c:pt idx="9">
                  <c:v>Физическая культура и спорт - 0,3%</c:v>
                </c:pt>
                <c:pt idx="10">
                  <c:v>Средства массовой информации - 0,09%</c:v>
                </c:pt>
                <c:pt idx="11">
                  <c:v>Обслуживание муниципального долга 0,0%</c:v>
                </c:pt>
              </c:strCache>
            </c:strRef>
          </c:cat>
          <c:val>
            <c:numRef>
              <c:f>Sheet1!$B$2:$Q$2</c:f>
              <c:numCache>
                <c:formatCode>0.00</c:formatCode>
                <c:ptCount val="12"/>
                <c:pt idx="0" formatCode="0.0">
                  <c:v>13.7</c:v>
                </c:pt>
                <c:pt idx="1">
                  <c:v>0.11</c:v>
                </c:pt>
                <c:pt idx="2">
                  <c:v>0.30000000000000032</c:v>
                </c:pt>
                <c:pt idx="3" formatCode="0.0">
                  <c:v>11.3</c:v>
                </c:pt>
                <c:pt idx="4" formatCode="0.0">
                  <c:v>4.3</c:v>
                </c:pt>
                <c:pt idx="5">
                  <c:v>0</c:v>
                </c:pt>
                <c:pt idx="6" formatCode="0.0">
                  <c:v>55.1</c:v>
                </c:pt>
                <c:pt idx="7" formatCode="0.0">
                  <c:v>12.7</c:v>
                </c:pt>
                <c:pt idx="8" formatCode="0.0">
                  <c:v>2.1</c:v>
                </c:pt>
                <c:pt idx="9" formatCode="0.0">
                  <c:v>0.30000000000000032</c:v>
                </c:pt>
                <c:pt idx="10">
                  <c:v>9.0000000000000024E-2</c:v>
                </c:pt>
                <c:pt idx="11" formatCode="0.0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4153">
              <a:solidFill>
                <a:schemeClr val="tx1"/>
              </a:solidFill>
              <a:prstDash val="solid"/>
            </a:ln>
          </c:spPr>
          <c:cat>
            <c:strRef>
              <c:f>Sheet1!$B$1:$Q$1</c:f>
              <c:strCache>
                <c:ptCount val="12"/>
                <c:pt idx="0">
                  <c:v>Общегосударственные вопросы -13,7%</c:v>
                </c:pt>
                <c:pt idx="1">
                  <c:v>Национальная оборона - 0,11%</c:v>
                </c:pt>
                <c:pt idx="2">
                  <c:v>Национальная безопасность и правоохранительная деятельность - 0,3%</c:v>
                </c:pt>
                <c:pt idx="3">
                  <c:v>Национальная экономика - 11,3%</c:v>
                </c:pt>
                <c:pt idx="4">
                  <c:v>Жилищно-коммунальное хозяйство -4,3%</c:v>
                </c:pt>
                <c:pt idx="5">
                  <c:v>Охрана окружающей среды-0,0%</c:v>
                </c:pt>
                <c:pt idx="6">
                  <c:v>Образование - 55,1%</c:v>
                </c:pt>
                <c:pt idx="7">
                  <c:v>Культура -12,7%</c:v>
                </c:pt>
                <c:pt idx="8">
                  <c:v>Социальная политика - 2,1%</c:v>
                </c:pt>
                <c:pt idx="9">
                  <c:v>Физическая культура и спорт - 0,3%</c:v>
                </c:pt>
                <c:pt idx="10">
                  <c:v>Средства массовой информации - 0,09%</c:v>
                </c:pt>
                <c:pt idx="11">
                  <c:v>Обслуживание муниципального долга 0,0%</c:v>
                </c:pt>
              </c:strCache>
            </c:strRef>
          </c:cat>
          <c:val>
            <c:numRef>
              <c:f>Sheet1!$B$3:$Q$3</c:f>
              <c:numCache>
                <c:formatCode>General</c:formatCode>
                <c:ptCount val="12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4153">
              <a:solidFill>
                <a:schemeClr val="tx1"/>
              </a:solidFill>
              <a:prstDash val="solid"/>
            </a:ln>
          </c:spPr>
          <c:cat>
            <c:strRef>
              <c:f>Sheet1!$B$1:$Q$1</c:f>
              <c:strCache>
                <c:ptCount val="12"/>
                <c:pt idx="0">
                  <c:v>Общегосударственные вопросы -13,7%</c:v>
                </c:pt>
                <c:pt idx="1">
                  <c:v>Национальная оборона - 0,11%</c:v>
                </c:pt>
                <c:pt idx="2">
                  <c:v>Национальная безопасность и правоохранительная деятельность - 0,3%</c:v>
                </c:pt>
                <c:pt idx="3">
                  <c:v>Национальная экономика - 11,3%</c:v>
                </c:pt>
                <c:pt idx="4">
                  <c:v>Жилищно-коммунальное хозяйство -4,3%</c:v>
                </c:pt>
                <c:pt idx="5">
                  <c:v>Охрана окружающей среды-0,0%</c:v>
                </c:pt>
                <c:pt idx="6">
                  <c:v>Образование - 55,1%</c:v>
                </c:pt>
                <c:pt idx="7">
                  <c:v>Культура -12,7%</c:v>
                </c:pt>
                <c:pt idx="8">
                  <c:v>Социальная политика - 2,1%</c:v>
                </c:pt>
                <c:pt idx="9">
                  <c:v>Физическая культура и спорт - 0,3%</c:v>
                </c:pt>
                <c:pt idx="10">
                  <c:v>Средства массовой информации - 0,09%</c:v>
                </c:pt>
                <c:pt idx="11">
                  <c:v>Обслуживание муниципального долга 0,0%</c:v>
                </c:pt>
              </c:strCache>
            </c:strRef>
          </c:cat>
          <c:val>
            <c:numRef>
              <c:f>Sheet1!$B$4:$Q$4</c:f>
              <c:numCache>
                <c:formatCode>General</c:formatCode>
                <c:ptCount val="12"/>
              </c:numCache>
            </c:numRef>
          </c:val>
        </c:ser>
        <c:shape val="box"/>
        <c:axId val="173928448"/>
        <c:axId val="173929984"/>
        <c:axId val="0"/>
      </c:bar3DChart>
      <c:catAx>
        <c:axId val="1739284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73929984"/>
        <c:crosses val="autoZero"/>
        <c:auto val="1"/>
        <c:lblAlgn val="ctr"/>
        <c:lblOffset val="100"/>
      </c:catAx>
      <c:valAx>
        <c:axId val="173929984"/>
        <c:scaling>
          <c:orientation val="minMax"/>
        </c:scaling>
        <c:axPos val="l"/>
        <c:majorGridlines/>
        <c:numFmt formatCode="0.0" sourceLinked="1"/>
        <c:tickLblPos val="nextTo"/>
        <c:crossAx val="173928448"/>
        <c:crosses val="autoZero"/>
        <c:crossBetween val="between"/>
      </c:valAx>
    </c:plotArea>
    <c:plotVisOnly val="1"/>
    <c:dispBlanksAs val="zero"/>
  </c:chart>
  <c:spPr>
    <a:noFill/>
    <a:ln>
      <a:noFill/>
    </a:ln>
  </c:spPr>
  <c:txPr>
    <a:bodyPr/>
    <a:lstStyle/>
    <a:p>
      <a:pPr>
        <a:defRPr sz="214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2382794823060409E-3"/>
          <c:y val="0.24287153295027311"/>
          <c:w val="0.41982182628062742"/>
          <c:h val="0.6842105263157896"/>
        </c:manualLayout>
      </c:layout>
      <c:pieChart>
        <c:varyColors val="1"/>
        <c:ser>
          <c:idx val="0"/>
          <c:order val="0"/>
          <c:spPr>
            <a:solidFill>
              <a:schemeClr val="accent1"/>
            </a:solidFill>
            <a:ln w="12002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rgbClr val="009900"/>
              </a:solidFill>
              <a:ln w="12002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12002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12002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12002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12002">
                <a:solidFill>
                  <a:schemeClr val="tx1"/>
                </a:solidFill>
                <a:prstDash val="solid"/>
              </a:ln>
            </c:spPr>
          </c:dPt>
          <c:dPt>
            <c:idx val="5"/>
            <c:spPr>
              <a:solidFill>
                <a:srgbClr val="002060"/>
              </a:solidFill>
              <a:ln w="12002">
                <a:solidFill>
                  <a:schemeClr val="tx1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002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57,3</a:t>
                    </a:r>
                    <a:r>
                      <a:rPr lang="en-US" dirty="0" smtClean="0"/>
                      <a:t>%</a:t>
                    </a:r>
                  </a:p>
                </c:rich>
              </c:tx>
              <c:showVal val="1"/>
              <c:separator> </c:separato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eparator> </c:separator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</a:p>
                </c:rich>
              </c:tx>
              <c:showVal val="1"/>
              <c:separator> </c:separator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eparator> </c:separator>
            </c:dLbl>
            <c:dLbl>
              <c:idx val="4"/>
              <c:layout>
                <c:manualLayout>
                  <c:x val="4.2356208706670284E-2"/>
                  <c:y val="-4.0144002269986385E-2"/>
                </c:manualLayout>
              </c:layout>
              <c:tx>
                <c:rich>
                  <a:bodyPr/>
                  <a:lstStyle/>
                  <a:p>
                    <a:endParaRPr lang="ru-RU" dirty="0" smtClean="0"/>
                  </a:p>
                  <a:p>
                    <a:r>
                      <a:rPr lang="ru-RU" dirty="0" smtClean="0"/>
                      <a:t>4,2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eparator> </c:separator>
            </c:dLbl>
            <c:dLbl>
              <c:idx val="5"/>
              <c:layout>
                <c:manualLayout>
                  <c:x val="4.2891494705403675E-2"/>
                  <c:y val="3.301588990565369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eparator> </c:separator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14,0</a:t>
                    </a:r>
                    <a:r>
                      <a:rPr lang="en-US" dirty="0" smtClean="0"/>
                      <a:t>%</a:t>
                    </a:r>
                  </a:p>
                  <a:p>
                    <a:endParaRPr lang="en-US" dirty="0"/>
                  </a:p>
                </c:rich>
              </c:tx>
              <c:showVal val="1"/>
              <c:separator> </c:separator>
            </c:dLbl>
            <c:dLbl>
              <c:idx val="7"/>
              <c:layout>
                <c:manualLayout>
                  <c:x val="-9.1042797990768379E-2"/>
                  <c:y val="-2.0536284315811874E-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eparator> </c:separator>
            </c:dLbl>
            <c:dLbl>
              <c:idx val="8"/>
              <c:layout>
                <c:manualLayout>
                  <c:x val="-3.2314349714906411E-2"/>
                  <c:y val="-6.608374122153651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0,0%</a:t>
                    </a:r>
                    <a:endParaRPr lang="en-US" dirty="0"/>
                  </a:p>
                </c:rich>
              </c:tx>
              <c:showVal val="1"/>
              <c:separator> </c:separator>
            </c:dLbl>
            <c:dLbl>
              <c:idx val="9"/>
              <c:layout>
                <c:manualLayout>
                  <c:x val="4.4816272965879457E-2"/>
                  <c:y val="-0.1336417322834647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5%</a:t>
                    </a:r>
                    <a:endParaRPr lang="en-US" dirty="0"/>
                  </a:p>
                </c:rich>
              </c:tx>
              <c:showVal val="1"/>
              <c:separator> </c:separator>
            </c:dLbl>
            <c:dLbl>
              <c:idx val="10"/>
              <c:layout>
                <c:manualLayout>
                  <c:x val="9.3280839895013165E-2"/>
                  <c:y val="8.236858906150244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</a:p>
                  <a:p>
                    <a:endParaRPr lang="en-US" dirty="0"/>
                  </a:p>
                </c:rich>
              </c:tx>
              <c:showVal val="1"/>
              <c:separator> </c:separator>
            </c:dLbl>
            <c:numFmt formatCode="0.0%" sourceLinked="0"/>
            <c:spPr>
              <a:noFill/>
              <a:ln w="24010">
                <a:noFill/>
              </a:ln>
            </c:spPr>
            <c:txPr>
              <a:bodyPr/>
              <a:lstStyle/>
              <a:p>
                <a:pPr>
                  <a:defRPr sz="1324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Sheet1!$B$1:$L$1</c:f>
              <c:strCache>
                <c:ptCount val="11"/>
                <c:pt idx="0">
                  <c:v>Развитие образования,молодежной политики и физической культуры и спорта в МО "Печорский муниципальный округ" на 2024-2028 годы 57,3%</c:v>
                </c:pt>
                <c:pt idx="1">
                  <c:v>Развитие культуры в МО "Печорский муниципальный округ"на 2024-2028 годы 12,7%</c:v>
                </c:pt>
                <c:pt idx="2">
                  <c:v>Содействие экономическому развитию и инвестиционной привлекательности МО "Печорский муниципальный округ" на 2024-2028 годы 0,5%</c:v>
                </c:pt>
                <c:pt idx="3">
                  <c:v>Обеспечение безопасности граждан на территории МО "Печорский муниципальный округ" на 2024-2028 годы 0,5%</c:v>
                </c:pt>
                <c:pt idx="4">
                  <c:v>Комплексное развитие систем коммунальной инфраструктуры и благоустройства МО "Печорский муниципальный округ" на 2024-2028 годы 4,2%</c:v>
                </c:pt>
                <c:pt idx="5">
                  <c:v>Развитие транспортного обслуживания населения на территории МО "Печорский муниципальный округ" на 2024-2028 годы   10,3%</c:v>
                </c:pt>
                <c:pt idx="6">
                  <c:v>Управление и обеспечение деятельности Администрации Печорского округа, создание условий для эффективного управления муниципальными финансами и муниципальным долгом МО" Печорский муниципальный округ" на 2024-2028 годы 14,0%</c:v>
                </c:pt>
                <c:pt idx="7">
                  <c:v>Формирование современной городской среды МО "Печорский муниципальный округ" на 2024-2030 годы 0,0%</c:v>
                </c:pt>
                <c:pt idx="8">
                  <c:v>Общественное здоровье населения МО "Печорский муниципальный округ" на 2024-2027 годы   0,0%</c:v>
                </c:pt>
                <c:pt idx="9">
                  <c:v>Комплексное развитие сельских территорий МО "Печорский муниципальный округ" на 2024-2027 годы 0,5%</c:v>
                </c:pt>
                <c:pt idx="10">
                  <c:v>Непрограммные расходы   0,2%</c:v>
                </c:pt>
              </c:strCache>
            </c:strRef>
          </c:cat>
          <c:val>
            <c:numRef>
              <c:f>Sheet1!$B$2:$L$2</c:f>
              <c:numCache>
                <c:formatCode>0.0</c:formatCode>
                <c:ptCount val="11"/>
                <c:pt idx="0">
                  <c:v>393893.5</c:v>
                </c:pt>
                <c:pt idx="1">
                  <c:v>87551.1</c:v>
                </c:pt>
                <c:pt idx="2">
                  <c:v>3482.9</c:v>
                </c:pt>
                <c:pt idx="3">
                  <c:v>3290.5</c:v>
                </c:pt>
                <c:pt idx="4">
                  <c:v>28849.3</c:v>
                </c:pt>
                <c:pt idx="5">
                  <c:v>70735.600000000006</c:v>
                </c:pt>
                <c:pt idx="6">
                  <c:v>96454.2</c:v>
                </c:pt>
                <c:pt idx="7">
                  <c:v>4.9000000000000004</c:v>
                </c:pt>
                <c:pt idx="8">
                  <c:v>0</c:v>
                </c:pt>
                <c:pt idx="9">
                  <c:v>3556</c:v>
                </c:pt>
                <c:pt idx="10">
                  <c:v>1349</c:v>
                </c:pt>
              </c:numCache>
            </c:numRef>
          </c:val>
        </c:ser>
        <c:firstSliceAng val="0"/>
      </c:pieChart>
      <c:spPr>
        <a:noFill/>
        <a:ln w="25396">
          <a:noFill/>
        </a:ln>
      </c:spPr>
    </c:plotArea>
    <c:legend>
      <c:legendPos val="r"/>
      <c:layout>
        <c:manualLayout>
          <c:xMode val="edge"/>
          <c:yMode val="edge"/>
          <c:x val="0.48998257760883623"/>
          <c:y val="2.7373554657019256E-2"/>
          <c:w val="0.46839080459770138"/>
          <c:h val="0.94635809037384122"/>
        </c:manualLayout>
      </c:layout>
      <c:txPr>
        <a:bodyPr/>
        <a:lstStyle/>
        <a:p>
          <a:pPr>
            <a:defRPr sz="900" b="1" i="0" baseline="0"/>
          </a:pPr>
          <a:endParaRPr lang="ru-RU"/>
        </a:p>
      </c:txPr>
    </c:legend>
    <c:plotVisOnly val="1"/>
    <c:dispBlanksAs val="zero"/>
  </c:chart>
  <c:spPr>
    <a:gradFill>
      <a:gsLst>
        <a:gs pos="0">
          <a:schemeClr val="bg2"/>
        </a:gs>
        <a:gs pos="50000">
          <a:schemeClr val="bg1"/>
        </a:gs>
        <a:gs pos="100000">
          <a:schemeClr val="bg2"/>
        </a:gs>
      </a:gsLst>
      <a:lin ang="5400000" scaled="1"/>
    </a:gradFill>
    <a:ln>
      <a:noFill/>
    </a:ln>
  </c:spPr>
  <c:txPr>
    <a:bodyPr/>
    <a:lstStyle/>
    <a:p>
      <a:pPr>
        <a:defRPr sz="132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0.95975</cdr:x>
      <cdr:y>0.41325</cdr:y>
    </cdr:from>
    <cdr:to>
      <cdr:x>0.98525</cdr:x>
      <cdr:y>0.49125</cdr:y>
    </cdr:to>
    <cdr:sp macro="" textlink="">
      <cdr:nvSpPr>
        <cdr:cNvPr id="19457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9214752" y="3471734"/>
          <a:ext cx="244830" cy="65528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square" lIns="36576" tIns="32004" rIns="36576" bIns="32004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650" b="0" i="0" u="none" strike="noStrike" baseline="0">
              <a:solidFill>
                <a:srgbClr val="000000"/>
              </a:solidFill>
              <a:latin typeface="Arial Cyr"/>
              <a:cs typeface="Arial Cyr"/>
            </a:rPr>
            <a:t>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398" y="0"/>
            <a:ext cx="2945659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539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242"/>
            <a:ext cx="2945659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539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398" y="9428242"/>
            <a:ext cx="2945659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6B1AB2A-21F5-4EE9-82E3-4C0578E236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8668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98" y="0"/>
            <a:ext cx="2945659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D11295F-E8E6-42D3-A201-CF5610EC350C}" type="datetimeFigureOut">
              <a:rPr lang="ru-RU"/>
              <a:pPr>
                <a:defRPr/>
              </a:pPr>
              <a:t>15.12.2025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710"/>
            <a:ext cx="5438140" cy="4466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242"/>
            <a:ext cx="2945659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98" y="9428242"/>
            <a:ext cx="2945659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27DF3D6-A56B-409F-8266-77A0DC12DA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37608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A81B0D-B2F9-472E-9BB0-9FDEE4A3D7C8}" type="slidenum">
              <a:rPr lang="ru-RU" smtClean="0"/>
              <a:pPr/>
              <a:t>5</a:t>
            </a:fld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789253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A81B0D-B2F9-472E-9BB0-9FDEE4A3D7C8}" type="slidenum">
              <a:rPr lang="ru-RU" smtClean="0"/>
              <a:pPr/>
              <a:t>13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1959160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752F1F-E6A3-441E-8BF3-056C105A7099}" type="slidenum">
              <a:rPr lang="ru-RU" smtClean="0"/>
              <a:pPr/>
              <a:t>14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1767240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E57287-F7C6-4357-A5A1-C897D116344B}" type="slidenum">
              <a:rPr lang="ru-RU" smtClean="0"/>
              <a:pPr/>
              <a:t>15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42699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DF3D6-A56B-409F-8266-77A0DC12DA3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6354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C2E719-6A0F-4126-8434-90CF4962FBD6}" type="slidenum">
              <a:rPr lang="ru-RU" smtClean="0"/>
              <a:pPr/>
              <a:t>24</a:t>
            </a:fld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027267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305191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05192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38071-0F8D-40F3-82E7-98823CE8F4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A9A65-F5EA-434A-8165-9646EACDB1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6B0F7-66D7-4839-9711-B2C79A5C8C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88A1A-4D0A-4B0C-B264-779F895C96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37B7D-D650-4A68-A112-2E4569E53A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4D49A-E351-4C32-BD4A-922C5C57B1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3872D-8D27-4DE4-B67E-D9D901B466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B7EFC-43BF-4A02-A218-2C418E8935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9E840-7AA7-47AA-914E-A6177F5C25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1270F-8BB8-4DC2-84B9-9B58D5C9CF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28439-8008-4F32-AEC6-D1B6E3DF744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8BC3B-2B3C-49D3-9FDB-CF28900C91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904C3-8BC5-47F7-85CB-8E0B25A1BD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304131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32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33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34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35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36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37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38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39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0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1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2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3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4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5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6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7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8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49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0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1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2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3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4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5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6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7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8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59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60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61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62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63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04164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304165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4166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4167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4168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4169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BD1A853-EA9C-4A5C-99C2-69E7748795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6"/>
          <p:cNvSpPr>
            <a:spLocks noChangeArrowheads="1" noChangeShapeType="1" noTextEdit="1"/>
          </p:cNvSpPr>
          <p:nvPr/>
        </p:nvSpPr>
        <p:spPr bwMode="auto">
          <a:xfrm>
            <a:off x="0" y="3810000"/>
            <a:ext cx="9144000" cy="266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41"/>
              </a:avLst>
            </a:prstTxWarp>
          </a:bodyPr>
          <a:lstStyle/>
          <a:p>
            <a:pPr algn="ctr"/>
            <a:r>
              <a:rPr lang="ru-RU" sz="2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Проект </a:t>
            </a:r>
            <a:r>
              <a:rPr lang="ru-RU" sz="24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бюджета </a:t>
            </a:r>
          </a:p>
          <a:p>
            <a:pPr algn="ctr"/>
            <a:r>
              <a:rPr lang="ru-RU" sz="24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муниципального образования </a:t>
            </a:r>
          </a:p>
          <a:p>
            <a:pPr algn="ctr"/>
            <a:r>
              <a:rPr lang="ru-RU" sz="2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Печорский муниципальный округ Псковской области</a:t>
            </a:r>
          </a:p>
          <a:p>
            <a:pPr algn="ctr"/>
            <a:r>
              <a:rPr lang="ru-RU" sz="2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на 2026 </a:t>
            </a:r>
            <a:r>
              <a:rPr lang="ru-RU" sz="24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год и </a:t>
            </a:r>
            <a:r>
              <a:rPr lang="ru-RU" sz="2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на плановый </a:t>
            </a:r>
            <a:r>
              <a:rPr lang="ru-RU" sz="24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период </a:t>
            </a:r>
            <a:r>
              <a:rPr lang="ru-RU" sz="2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2027 </a:t>
            </a:r>
            <a:r>
              <a:rPr lang="ru-RU" sz="24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и </a:t>
            </a:r>
            <a:r>
              <a:rPr lang="ru-RU" sz="2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2028 </a:t>
            </a:r>
            <a:r>
              <a:rPr lang="ru-RU" sz="24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годов</a:t>
            </a:r>
          </a:p>
        </p:txBody>
      </p:sp>
      <p:pic>
        <p:nvPicPr>
          <p:cNvPr id="205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066800"/>
            <a:ext cx="5638800" cy="276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0"/>
            <a:ext cx="676275" cy="8286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209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Государственная пошлина </a:t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8 253,0 тыс.руб. </a:t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3,7% от налоговых и неналоговых доходов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86000"/>
            <a:ext cx="8382000" cy="4572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Норматив зачисления налога 100%</a:t>
            </a:r>
          </a:p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ru-RU" sz="2000" dirty="0" smtClean="0"/>
              <a:t>По делам, рассматриваемым судами общей юрисдикции, мировыми судьями (за исключением Верховного Суда РФ)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За выдачу разрешения на установку рекламной конструкции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/>
          </a:p>
          <a:p>
            <a:pPr lvl="1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За выдачу органом местного самоуправления специального разрешения на движение по автомобильной дороге транспортных средств, осуществляющего перевозки опасных тяжеловесных и крупногабаритных грузов</a:t>
            </a:r>
          </a:p>
          <a:p>
            <a:pPr lvl="1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/>
          </a:p>
          <a:p>
            <a:pPr lvl="1" algn="ctr" eaLnBrk="1" hangingPunct="1">
              <a:lnSpc>
                <a:spcPct val="80000"/>
              </a:lnSpc>
              <a:buNone/>
              <a:defRPr/>
            </a:pPr>
            <a:r>
              <a:rPr lang="ru-RU" sz="2000" dirty="0" smtClean="0"/>
              <a:t> За совершение нотариальных действий должностными лицами органов местного самоуправления, уполномоченными в соответствии с законодательными актами Российской Федерации на совершение нотариальных действий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</a:rPr>
              <a:t>НЕНАЛОГОВЫЕ ДОХОДЫ</a:t>
            </a:r>
          </a:p>
        </p:txBody>
      </p:sp>
      <p:sp>
        <p:nvSpPr>
          <p:cNvPr id="15363" name="AutoShape 5"/>
          <p:cNvSpPr>
            <a:spLocks noChangeArrowheads="1"/>
          </p:cNvSpPr>
          <p:nvPr/>
        </p:nvSpPr>
        <p:spPr bwMode="auto">
          <a:xfrm>
            <a:off x="1295400" y="12192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00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4" name="Rectangle 7"/>
          <p:cNvSpPr>
            <a:spLocks noChangeArrowheads="1"/>
          </p:cNvSpPr>
          <p:nvPr/>
        </p:nvSpPr>
        <p:spPr bwMode="auto">
          <a:xfrm>
            <a:off x="838200" y="2819400"/>
            <a:ext cx="2286000" cy="1295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4744" name="Rectangle 8"/>
          <p:cNvSpPr>
            <a:spLocks noChangeArrowheads="1"/>
          </p:cNvSpPr>
          <p:nvPr/>
        </p:nvSpPr>
        <p:spPr bwMode="auto">
          <a:xfrm>
            <a:off x="2514600" y="2362200"/>
            <a:ext cx="1981200" cy="28194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Доходы от продажи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материальных и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нематериальных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активов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11 700,0 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тыс.руб</a:t>
            </a: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5,2% от налоговых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неналоговых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доходов</a:t>
            </a:r>
            <a:endParaRPr lang="ru-RU" sz="16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366" name="AutoShape 11"/>
          <p:cNvSpPr>
            <a:spLocks noChangeArrowheads="1"/>
          </p:cNvSpPr>
          <p:nvPr/>
        </p:nvSpPr>
        <p:spPr bwMode="auto">
          <a:xfrm>
            <a:off x="5257800" y="12954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00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4748" name="Rectangle 12"/>
          <p:cNvSpPr>
            <a:spLocks noChangeArrowheads="1"/>
          </p:cNvSpPr>
          <p:nvPr/>
        </p:nvSpPr>
        <p:spPr bwMode="auto">
          <a:xfrm>
            <a:off x="4648200" y="2362200"/>
            <a:ext cx="1905000" cy="28194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Штрафы,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санкции,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возмещение ущерба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1 102,0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тыс.руб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0,5% от налоговых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неналоговых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доходов</a:t>
            </a:r>
            <a:endParaRPr lang="ru-RU" sz="16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16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368" name="AutoShape 13"/>
          <p:cNvSpPr>
            <a:spLocks noChangeArrowheads="1"/>
          </p:cNvSpPr>
          <p:nvPr/>
        </p:nvSpPr>
        <p:spPr bwMode="auto">
          <a:xfrm>
            <a:off x="6934200" y="12192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00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4750" name="Rectangle 14"/>
          <p:cNvSpPr>
            <a:spLocks noChangeArrowheads="1"/>
          </p:cNvSpPr>
          <p:nvPr/>
        </p:nvSpPr>
        <p:spPr bwMode="auto">
          <a:xfrm>
            <a:off x="6629400" y="2362200"/>
            <a:ext cx="2362200" cy="28194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Доходы от оказания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Платных услуг и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Компенсации затрат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государства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400,0 </a:t>
            </a: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тыс.руб.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0,2% </a:t>
            </a:r>
            <a:r>
              <a:rPr lang="ru-RU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 </a:t>
            </a:r>
            <a:r>
              <a:rPr lang="ru-RU" sz="1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налоговых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неналоговых </a:t>
            </a:r>
            <a:endParaRPr lang="ru-RU" sz="14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доходов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1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14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370" name="AutoShape 15"/>
          <p:cNvSpPr>
            <a:spLocks noChangeArrowheads="1"/>
          </p:cNvSpPr>
          <p:nvPr/>
        </p:nvSpPr>
        <p:spPr bwMode="auto">
          <a:xfrm>
            <a:off x="3352800" y="12192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00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4752" name="Rectangle 16"/>
          <p:cNvSpPr>
            <a:spLocks noChangeArrowheads="1"/>
          </p:cNvSpPr>
          <p:nvPr/>
        </p:nvSpPr>
        <p:spPr bwMode="auto">
          <a:xfrm>
            <a:off x="228600" y="2362200"/>
            <a:ext cx="2133600" cy="28194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Доходы от  использования 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имущества,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находящегося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 муниципальной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собственности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8 960,0 </a:t>
            </a: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тыс.руб</a:t>
            </a: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4,0% </a:t>
            </a: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 </a:t>
            </a: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налоговых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неналоговых </a:t>
            </a:r>
            <a:endParaRPr lang="ru-RU" sz="16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доходов</a:t>
            </a:r>
            <a:endParaRPr lang="ru-RU" sz="16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idx="1"/>
          </p:nvPr>
        </p:nvSpPr>
        <p:spPr>
          <a:xfrm>
            <a:off x="762000" y="381000"/>
            <a:ext cx="8153400" cy="6248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Безвозмездные поступления  из областного бюджета в бюджет МО Печорский муниципальный округ Псковской области на 2026 год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                             Дотации   113 120,0 т.р.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                      Субвенции 219 733,0 т.р.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                   Субсидии 97 125,0 т.р.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               Иные межбюджетные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трансферты  35 286,0 т.р.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dirty="0" smtClean="0"/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2438400" y="1752600"/>
            <a:ext cx="976313" cy="485775"/>
          </a:xfrm>
          <a:prstGeom prst="chevron">
            <a:avLst>
              <a:gd name="adj" fmla="val 50245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600"/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1905000" y="2667000"/>
            <a:ext cx="976313" cy="485775"/>
          </a:xfrm>
          <a:prstGeom prst="chevron">
            <a:avLst>
              <a:gd name="adj" fmla="val 50245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762000" y="4419600"/>
            <a:ext cx="976313" cy="485775"/>
          </a:xfrm>
          <a:prstGeom prst="chevron">
            <a:avLst>
              <a:gd name="adj" fmla="val 50245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AutoShape 4"/>
          <p:cNvSpPr>
            <a:spLocks noChangeArrowheads="1"/>
          </p:cNvSpPr>
          <p:nvPr/>
        </p:nvSpPr>
        <p:spPr bwMode="auto">
          <a:xfrm>
            <a:off x="1371600" y="3505200"/>
            <a:ext cx="976313" cy="485775"/>
          </a:xfrm>
          <a:prstGeom prst="chevron">
            <a:avLst>
              <a:gd name="adj" fmla="val 50245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901" name="Rectangle 21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610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Безвозмездные поступления из областного бюджета в бюджет МО Печорский муниципальный округ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Псковской области  на 2026 год</a:t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6" name="Object 9"/>
          <p:cNvGraphicFramePr>
            <a:graphicFrameLocks noGrp="1" noChangeAspect="1"/>
          </p:cNvGraphicFramePr>
          <p:nvPr>
            <p:ph sz="half" idx="1"/>
          </p:nvPr>
        </p:nvGraphicFramePr>
        <p:xfrm>
          <a:off x="508000" y="2800350"/>
          <a:ext cx="3937000" cy="2130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Object 1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081588" y="1651000"/>
          <a:ext cx="3173412" cy="2085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Object 23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3030007319"/>
              </p:ext>
            </p:extLst>
          </p:nvPr>
        </p:nvGraphicFramePr>
        <p:xfrm>
          <a:off x="0" y="1447800"/>
          <a:ext cx="91440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6170849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487" name="Group 2711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4137159477"/>
              </p:ext>
            </p:extLst>
          </p:nvPr>
        </p:nvGraphicFramePr>
        <p:xfrm>
          <a:off x="457200" y="0"/>
          <a:ext cx="8305800" cy="5187537"/>
        </p:xfrm>
        <a:graphic>
          <a:graphicData uri="http://schemas.openxmlformats.org/drawingml/2006/table">
            <a:tbl>
              <a:tblPr/>
              <a:tblGrid>
                <a:gridCol w="4267200"/>
                <a:gridCol w="1981200"/>
                <a:gridCol w="2057400"/>
              </a:tblGrid>
              <a:tr h="80565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Расходы бюджета МО Печорский муниципальный округ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Псковской области на 2026 год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021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план     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(тыс. руб.)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удельный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вес (%)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45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Всего расходов  в т.ч: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689 167,0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2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94 452,7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2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Национальная оборона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580,0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0,11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19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Национальная безопасность и     правоохранительная деятельность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2 225,0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2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Национальная экономика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78 084,5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2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Жилищно-коммунальное хозяйство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29 351,2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2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Образование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379 715,3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55,1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894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Культура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87 653,3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2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Социальная политика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14 436,0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2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Физ.культура и спорт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2 239,0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8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Средства массовой информации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0,09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02" name="Rectangle 34"/>
          <p:cNvSpPr>
            <a:spLocks noGrp="1" noChangeArrowheads="1"/>
          </p:cNvSpPr>
          <p:nvPr>
            <p:ph type="title"/>
          </p:nvPr>
        </p:nvSpPr>
        <p:spPr>
          <a:xfrm>
            <a:off x="457200" y="1"/>
            <a:ext cx="8229600" cy="12192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Структура расходов по разделам бюджета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МО Печорский муниципальный округ Псковской области  на 2026 год</a:t>
            </a:r>
          </a:p>
        </p:txBody>
      </p:sp>
      <p:graphicFrame>
        <p:nvGraphicFramePr>
          <p:cNvPr id="5" name="Object 32"/>
          <p:cNvGraphicFramePr>
            <a:graphicFrameLocks noGrp="1" noChangeAspect="1"/>
          </p:cNvGraphicFramePr>
          <p:nvPr>
            <p:ph sz="half" idx="1"/>
          </p:nvPr>
        </p:nvGraphicFramePr>
        <p:xfrm>
          <a:off x="508000" y="2146300"/>
          <a:ext cx="3937000" cy="3436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Object 3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901040629"/>
              </p:ext>
            </p:extLst>
          </p:nvPr>
        </p:nvGraphicFramePr>
        <p:xfrm>
          <a:off x="152400" y="1245094"/>
          <a:ext cx="8839200" cy="5457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0"/>
            <a:ext cx="8839200" cy="6858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000" b="1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0000"/>
                </a:solidFill>
              </a:rPr>
              <a:t>Распределение бюджетных  ассигнований по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0000"/>
                </a:solidFill>
              </a:rPr>
              <a:t>муниципальным программам</a:t>
            </a:r>
            <a:endParaRPr lang="ru-RU" sz="14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b="1" dirty="0" smtClean="0">
                <a:solidFill>
                  <a:srgbClr val="FFC000"/>
                </a:solidFill>
              </a:rPr>
              <a:t>Развитие образования, молодежной политики и физической культуры и спорта в МО Печорский  муниципальный округ на 2024-2028 годы      393 893,5 тыс. руб.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b="1" dirty="0" smtClean="0">
                <a:solidFill>
                  <a:srgbClr val="FFC000"/>
                </a:solidFill>
              </a:rPr>
              <a:t>Развитие культуры в МО Печорский муниципальный округ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b="1" dirty="0" smtClean="0">
                <a:solidFill>
                  <a:srgbClr val="FFC000"/>
                </a:solidFill>
              </a:rPr>
              <a:t>на 2024-2028 годы  87 551,1 тыс. руб.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5835509"/>
              </p:ext>
            </p:extLst>
          </p:nvPr>
        </p:nvGraphicFramePr>
        <p:xfrm>
          <a:off x="304800" y="1219201"/>
          <a:ext cx="8610599" cy="2570480"/>
        </p:xfrm>
        <a:graphic>
          <a:graphicData uri="http://schemas.openxmlformats.org/drawingml/2006/table">
            <a:tbl>
              <a:tblPr/>
              <a:tblGrid>
                <a:gridCol w="4612804"/>
                <a:gridCol w="1230104"/>
                <a:gridCol w="1370948"/>
                <a:gridCol w="1396743"/>
              </a:tblGrid>
              <a:tr h="14382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(тыс. руб.)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8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6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6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«Развитие дошкольного, общего, дополнительного образования»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382 224,5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128 035,5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254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189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2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«Молодое поколение»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063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2 063,0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2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«Развитие системы защиты прав детей»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367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367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2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«Развитие физической культуры и спорта»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2 239,0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2 161,0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87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393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893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132 259,5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261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634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2207906"/>
              </p:ext>
            </p:extLst>
          </p:nvPr>
        </p:nvGraphicFramePr>
        <p:xfrm>
          <a:off x="304798" y="4648202"/>
          <a:ext cx="8610600" cy="1676397"/>
        </p:xfrm>
        <a:graphic>
          <a:graphicData uri="http://schemas.openxmlformats.org/drawingml/2006/table">
            <a:tbl>
              <a:tblPr/>
              <a:tblGrid>
                <a:gridCol w="3234781"/>
                <a:gridCol w="1646417"/>
                <a:gridCol w="1864701"/>
                <a:gridCol w="1864701"/>
              </a:tblGrid>
              <a:tr h="29745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(тыс. руб.)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74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6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4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Подпрограмма «Развитие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культуры»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87 551,1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729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40 822,0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457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87 551,1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729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40 822,0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7812"/>
            <a:ext cx="8229600" cy="6503987"/>
          </a:xfrm>
        </p:spPr>
        <p:txBody>
          <a:bodyPr/>
          <a:lstStyle/>
          <a:p>
            <a:pPr marL="0" indent="0" algn="ctr">
              <a:buNone/>
            </a:pPr>
            <a:endParaRPr lang="ru-RU" sz="20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000000"/>
                </a:solidFill>
              </a:rPr>
              <a:t>Распределение бюджетных  ассигнований по муниципальным программам</a:t>
            </a: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r>
              <a:rPr lang="ru-RU" sz="1400" b="1" dirty="0" smtClean="0">
                <a:solidFill>
                  <a:srgbClr val="FFC000"/>
                </a:solidFill>
              </a:rPr>
              <a:t>Содействие экономическому развитию и инвестиционной привлекательности МО Печорский муниципальный округ на 2024-2028 годы  3 482,9 тыс. руб.</a:t>
            </a: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F8A500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F8A500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F8A500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F8A500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FFFFFF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DBBD71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DBBD71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DBBD71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DBBD71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DBBD71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DBBD71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DBBD71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 smtClean="0">
              <a:solidFill>
                <a:srgbClr val="DBBD71"/>
              </a:solidFill>
            </a:endParaRPr>
          </a:p>
          <a:p>
            <a:pPr lvl="0" eaLnBrk="1" hangingPunct="1">
              <a:lnSpc>
                <a:spcPct val="80000"/>
              </a:lnSpc>
              <a:buClr>
                <a:srgbClr val="FFCC66"/>
              </a:buClr>
              <a:buNone/>
              <a:defRPr/>
            </a:pPr>
            <a:endParaRPr lang="ru-RU" sz="1400" b="1" dirty="0">
              <a:solidFill>
                <a:srgbClr val="DBBD7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8937344"/>
              </p:ext>
            </p:extLst>
          </p:nvPr>
        </p:nvGraphicFramePr>
        <p:xfrm>
          <a:off x="457201" y="2362199"/>
          <a:ext cx="8153400" cy="3200400"/>
        </p:xfrm>
        <a:graphic>
          <a:graphicData uri="http://schemas.openxmlformats.org/drawingml/2006/table">
            <a:tbl>
              <a:tblPr/>
              <a:tblGrid>
                <a:gridCol w="4079466"/>
                <a:gridCol w="1406933"/>
                <a:gridCol w="1371600"/>
                <a:gridCol w="1295401"/>
              </a:tblGrid>
              <a:tr h="30141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(тыс. руб.)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76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5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«Развитие туристического комплекса Печорского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муниципального округа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131,3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5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«Развитие   и поддержка малого и среднего предпринимательства в Печорском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муниципальном округе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5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«Развитие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сельского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хозяйства в Печорском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муниципальном округе»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3 295,6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329,6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2 96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3 482,9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336,9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3 146,0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080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200" y="152400"/>
            <a:ext cx="762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65000"/>
            </a:pPr>
            <a:endParaRPr lang="ru-RU" sz="2000" kern="0" dirty="0" smtClea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65000"/>
            </a:pPr>
            <a:r>
              <a:rPr lang="ru-RU" sz="20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Распределение </a:t>
            </a: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бюджетных  ассигнований по муниципальным программам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219200"/>
            <a:ext cx="80772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rgbClr val="FFCC66"/>
              </a:buClr>
              <a:buSzPct val="65000"/>
              <a:defRPr/>
            </a:pPr>
            <a:endParaRPr lang="ru-RU" sz="1400" b="1" kern="0" dirty="0" smtClean="0">
              <a:solidFill>
                <a:srgbClr val="DBBD7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  <a:buClr>
                <a:srgbClr val="FFCC66"/>
              </a:buClr>
              <a:buSzPct val="65000"/>
              <a:defRPr/>
            </a:pPr>
            <a:r>
              <a:rPr lang="ru-RU" sz="14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Обеспечение </a:t>
            </a:r>
            <a:r>
              <a:rPr lang="ru-RU" sz="1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безопасности граждан на территории МО </a:t>
            </a:r>
            <a:r>
              <a:rPr lang="ru-RU" sz="14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Печорский </a:t>
            </a:r>
            <a:r>
              <a:rPr lang="ru-RU" sz="1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муниципальный </a:t>
            </a:r>
            <a:r>
              <a:rPr lang="ru-RU" sz="14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округ </a:t>
            </a:r>
            <a:r>
              <a:rPr lang="ru-RU" sz="1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на </a:t>
            </a:r>
            <a:r>
              <a:rPr lang="ru-RU" sz="14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2024-2028 </a:t>
            </a:r>
            <a:r>
              <a:rPr lang="ru-RU" sz="1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годы     </a:t>
            </a:r>
            <a:r>
              <a:rPr lang="ru-RU" sz="14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3 </a:t>
            </a:r>
            <a:r>
              <a:rPr lang="ru-RU" sz="14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290,5 </a:t>
            </a:r>
            <a:r>
              <a:rPr lang="ru-RU" sz="14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тыс</a:t>
            </a:r>
            <a:r>
              <a:rPr lang="ru-RU" sz="1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. руб.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rgbClr val="FFCC66"/>
              </a:buClr>
              <a:buSzPct val="65000"/>
              <a:defRPr/>
            </a:pPr>
            <a:endParaRPr lang="ru-RU" sz="1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35593"/>
              </p:ext>
            </p:extLst>
          </p:nvPr>
        </p:nvGraphicFramePr>
        <p:xfrm>
          <a:off x="457200" y="2209798"/>
          <a:ext cx="8458200" cy="4035767"/>
        </p:xfrm>
        <a:graphic>
          <a:graphicData uri="http://schemas.openxmlformats.org/drawingml/2006/table">
            <a:tbl>
              <a:tblPr/>
              <a:tblGrid>
                <a:gridCol w="4648200"/>
                <a:gridCol w="1295400"/>
                <a:gridCol w="1255400"/>
                <a:gridCol w="1259200"/>
              </a:tblGrid>
              <a:tr h="30905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(тыс. руб.)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0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63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«Пожарная безопасность муниципального образования «Печорский муниципальный округ»» 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388,0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312,0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«Профилактика терроризма и экстремизма, укрепления межнационального и межконфессионального согласия»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320,0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«Антинаркотическая деятельность на территории МО «Печорский муниципальный округ»»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3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«Пограничная безопасность и профилактика преступлений и правонарушений на территории муниципального образования «Печорский муниципальный округ»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2 532,5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123,5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2 409,0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054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3 290,5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805,5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2 485,0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6092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914400"/>
            <a:ext cx="586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65000"/>
            </a:pP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Распределение бюджетных  ассигнований по муниципальным программам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752600"/>
            <a:ext cx="807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buSzPts val="1000"/>
              <a:tabLst>
                <a:tab pos="1178560" algn="l"/>
              </a:tabLst>
            </a:pP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Комплексное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 развитие систем коммунальной инфраструктуры и благоустройства МО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Печорский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муниципальный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округ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на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2024-2028гг.  28 849,3 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тыс. руб. </a:t>
            </a:r>
            <a:endParaRPr lang="ru-RU" sz="1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5780721"/>
              </p:ext>
            </p:extLst>
          </p:nvPr>
        </p:nvGraphicFramePr>
        <p:xfrm>
          <a:off x="457200" y="2491263"/>
          <a:ext cx="8077201" cy="3269524"/>
        </p:xfrm>
        <a:graphic>
          <a:graphicData uri="http://schemas.openxmlformats.org/drawingml/2006/table">
            <a:tbl>
              <a:tblPr/>
              <a:tblGrid>
                <a:gridCol w="4778237"/>
                <a:gridCol w="1002542"/>
                <a:gridCol w="1148211"/>
                <a:gridCol w="1148211"/>
              </a:tblGrid>
              <a:tr h="27824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 (тыс. руб.)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9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09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5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«Комплексное развитие систем коммунальной инфраструктуры 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«Печорский муниципальный округ»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25 056,3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006,3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050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637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Подпрограмма «Переселение граждан из аварийного жилищного фонда»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2 109,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109,0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955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Программа «Жилище»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1 684,0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842,0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842,0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595"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450215" algn="l"/>
                          <a:tab pos="1180465" algn="ctr"/>
                        </a:tabLs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ИТОГО: 	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849,3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957,3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892,0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2167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077200" cy="1855787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характеристики бюджета МО Печорский муниципальный округ </a:t>
            </a:r>
            <a:b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Псковской области на 2026 год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819399"/>
            <a:ext cx="8229600" cy="3810001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Объем доходов   689 167,0 тыс. руб.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6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Объем расходов  689 167,0 тыс. руб.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6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Профицит бюджета 0,0 тыс. руб.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</a:t>
            </a:r>
            <a:endParaRPr lang="ru-RU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152400"/>
            <a:ext cx="685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65000"/>
            </a:pP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Распределение бюджетных  ассигнований по муниципальным программам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76200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транспортного обслуживания населения на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территории</a:t>
            </a:r>
          </a:p>
          <a:p>
            <a:pPr lvl="0" algn="ctr"/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Печорский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2024-2028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   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70 735,6 тыс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6416747"/>
              </p:ext>
            </p:extLst>
          </p:nvPr>
        </p:nvGraphicFramePr>
        <p:xfrm>
          <a:off x="381000" y="1524000"/>
          <a:ext cx="8229600" cy="3101340"/>
        </p:xfrm>
        <a:graphic>
          <a:graphicData uri="http://schemas.openxmlformats.org/drawingml/2006/table">
            <a:tbl>
              <a:tblPr/>
              <a:tblGrid>
                <a:gridCol w="4980314"/>
                <a:gridCol w="987490"/>
                <a:gridCol w="1130898"/>
                <a:gridCol w="1130898"/>
              </a:tblGrid>
              <a:tr h="28027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(тыс. руб.)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«Сохранение и развитие автомобильных дорог общего пользования местного значения в муниципальном образовании «Печорский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район»»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410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941,0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469,0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«Совершенствование транспортного обслуживания населения на территории муниципального образования «Печорский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район»»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13 325,6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3 460,6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9 865,0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735,6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401,6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36 334,0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569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381000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65000"/>
            </a:pP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Распределение бюджетных  ассигнований по муниципальным программам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143000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и обеспечение деятельности Администрации Печорского округа, создание условий для эффективного управления муниципальными финансами и муниципальным долгом МО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Печорский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2024-2028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    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96 454,2 тыс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7920390"/>
              </p:ext>
            </p:extLst>
          </p:nvPr>
        </p:nvGraphicFramePr>
        <p:xfrm>
          <a:off x="533400" y="2209800"/>
          <a:ext cx="8153400" cy="3188529"/>
        </p:xfrm>
        <a:graphic>
          <a:graphicData uri="http://schemas.openxmlformats.org/drawingml/2006/table">
            <a:tbl>
              <a:tblPr/>
              <a:tblGrid>
                <a:gridCol w="5007057"/>
                <a:gridCol w="1094725"/>
                <a:gridCol w="1025809"/>
                <a:gridCol w="1025809"/>
              </a:tblGrid>
              <a:tr h="10032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(тыс. руб.)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1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«Обеспечение функционирования Администрации Печорского муниципального округа»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89 652,2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652,2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«Обеспечение общего порядка и противодействие коррупции»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679,0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678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«Социальная поддержка граждан и реализация демографической политики в муниципальном образовании»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3 123,0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816,0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2 307,0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454,2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94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146,2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308,0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7826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76200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65000"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Распределение бюджетных  ассигнований по муниципальным программам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381000"/>
            <a:ext cx="815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современной городской среды МО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Печорский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2024-2030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     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4,9 тыс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4995528"/>
              </p:ext>
            </p:extLst>
          </p:nvPr>
        </p:nvGraphicFramePr>
        <p:xfrm>
          <a:off x="685800" y="838200"/>
          <a:ext cx="8077200" cy="1415920"/>
        </p:xfrm>
        <a:graphic>
          <a:graphicData uri="http://schemas.openxmlformats.org/drawingml/2006/table">
            <a:tbl>
              <a:tblPr/>
              <a:tblGrid>
                <a:gridCol w="3886200"/>
                <a:gridCol w="1106080"/>
                <a:gridCol w="1542460"/>
                <a:gridCol w="1542460"/>
              </a:tblGrid>
              <a:tr h="210036">
                <a:tc rowSpan="3"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(тыс.руб.)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3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«Благоустройство общественных территорий»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42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5800" y="2286000"/>
            <a:ext cx="7886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Общественное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 населения МО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Печорский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2024-2028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0,0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9923081"/>
              </p:ext>
            </p:extLst>
          </p:nvPr>
        </p:nvGraphicFramePr>
        <p:xfrm>
          <a:off x="685800" y="2743200"/>
          <a:ext cx="8153398" cy="1266454"/>
        </p:xfrm>
        <a:graphic>
          <a:graphicData uri="http://schemas.openxmlformats.org/drawingml/2006/table">
            <a:tbl>
              <a:tblPr/>
              <a:tblGrid>
                <a:gridCol w="3922862"/>
                <a:gridCol w="846108"/>
                <a:gridCol w="1692215"/>
                <a:gridCol w="1692213"/>
              </a:tblGrid>
              <a:tr h="202694">
                <a:tc rowSpan="3"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(тыс.руб.)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87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6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«Общественное здоровье»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295400" y="4038600"/>
            <a:ext cx="723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Комплексное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сельских территорий МО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Печорский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2024-2028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     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3 556,0 тыс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3037416"/>
              </p:ext>
            </p:extLst>
          </p:nvPr>
        </p:nvGraphicFramePr>
        <p:xfrm>
          <a:off x="685800" y="4572000"/>
          <a:ext cx="8153401" cy="1918529"/>
        </p:xfrm>
        <a:graphic>
          <a:graphicData uri="http://schemas.openxmlformats.org/drawingml/2006/table">
            <a:tbl>
              <a:tblPr/>
              <a:tblGrid>
                <a:gridCol w="4076701"/>
                <a:gridCol w="940777"/>
                <a:gridCol w="1646360"/>
                <a:gridCol w="1489563"/>
              </a:tblGrid>
              <a:tr h="15240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подпрограммы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(тыс.руб.)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 расходов в соответствии с проектом бюджета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местного бюджета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«Сохранение природных ресурсов Печорского муниципального округа»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3 303,0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3 270,0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1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Подпрограмма «Осуществление деятельности по обращению с животными без владельцев на территории Печорского муниципального округа»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253,0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253,0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369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3 556,0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r>
                        <a:rPr lang="ru-RU" sz="11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523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2027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74" name="Rectangle 262"/>
          <p:cNvSpPr>
            <a:spLocks noGrp="1" noChangeArrowheads="1"/>
          </p:cNvSpPr>
          <p:nvPr>
            <p:ph type="title"/>
          </p:nvPr>
        </p:nvSpPr>
        <p:spPr>
          <a:xfrm>
            <a:off x="609600" y="1"/>
            <a:ext cx="8077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Структура расходов бюджета МО Печорский муниципальный округ на 2026 год  по муниципальным программам и непрограммным направлениям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6" name="Object 285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301552250"/>
              </p:ext>
            </p:extLst>
          </p:nvPr>
        </p:nvGraphicFramePr>
        <p:xfrm>
          <a:off x="152400" y="990600"/>
          <a:ext cx="88392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Object 28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616167639"/>
              </p:ext>
            </p:extLst>
          </p:nvPr>
        </p:nvGraphicFramePr>
        <p:xfrm>
          <a:off x="4635641" y="4343168"/>
          <a:ext cx="1917560" cy="1448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757" name="Group 35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4244562180"/>
              </p:ext>
            </p:extLst>
          </p:nvPr>
        </p:nvGraphicFramePr>
        <p:xfrm>
          <a:off x="304800" y="990601"/>
          <a:ext cx="8229599" cy="3898344"/>
        </p:xfrm>
        <a:graphic>
          <a:graphicData uri="http://schemas.openxmlformats.org/drawingml/2006/table">
            <a:tbl>
              <a:tblPr/>
              <a:tblGrid>
                <a:gridCol w="3886200"/>
                <a:gridCol w="2743200"/>
                <a:gridCol w="1600199"/>
              </a:tblGrid>
              <a:tr h="216663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Программные и непрограммные расходы 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бюджета МО Печорский муниципальный округ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на 2026 год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416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Наименование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сумма (тыс.руб.)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доля (%)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04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Программные расходы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687 818,0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99,8%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Непрограммные расходы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1 349,0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0,2%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3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Итого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689 167,0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100%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ВНИМАНИЕ!!!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8200"/>
            <a:ext cx="8077200" cy="1855787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</a:t>
            </a:r>
            <a:r>
              <a:rPr lang="ru-RU" sz="3200" b="1" dirty="0" smtClean="0">
                <a:solidFill>
                  <a:srgbClr val="000000"/>
                </a:solidFill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характеристики бюджета МО Печорский муниципальный округ </a:t>
            </a:r>
            <a:b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Псковской области на плановый период 2027 и 2028 годов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36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3200400"/>
            <a:ext cx="8229600" cy="28194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u="sng" dirty="0" smtClean="0"/>
              <a:t>2027 год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 Объем доходов     678 771,0 тыс. руб.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Объем расходов   678 771,0 тыс. руб.            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u="sng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u="sng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2028 год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      Объем доходов   665 296,0 тыс. руб.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      Объем расходов  665 296,0 тыс. руб.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               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 smtClean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247812" name="Rectangle 4"/>
          <p:cNvSpPr>
            <a:spLocks noChangeArrowheads="1"/>
          </p:cNvSpPr>
          <p:nvPr/>
        </p:nvSpPr>
        <p:spPr bwMode="auto">
          <a:xfrm>
            <a:off x="304800" y="4267200"/>
            <a:ext cx="8077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06" name="Group 3118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54225494"/>
              </p:ext>
            </p:extLst>
          </p:nvPr>
        </p:nvGraphicFramePr>
        <p:xfrm>
          <a:off x="228600" y="152400"/>
          <a:ext cx="8771546" cy="5765933"/>
        </p:xfrm>
        <a:graphic>
          <a:graphicData uri="http://schemas.openxmlformats.org/drawingml/2006/table">
            <a:tbl>
              <a:tblPr/>
              <a:tblGrid>
                <a:gridCol w="3581400"/>
                <a:gridCol w="1523999"/>
                <a:gridCol w="1143000"/>
                <a:gridCol w="1371600"/>
                <a:gridCol w="1151547"/>
              </a:tblGrid>
              <a:tr h="603299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Структура доходов бюджета МО Печорский муниципальный округ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Псковской области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на 2025 г. и 2026 г.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27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Наименование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2025 год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2026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39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Уточненный план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(тыс. руб.)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удельный вес (%)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план            ( тыс. руб.)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удельный вес (%)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76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Налоговые и неналоговые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209 662,0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26,5%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223 903,0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32,5%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7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 налоговые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178 790,0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201 741,0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7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неналоговые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30 872,0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22 162,0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93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безвозмездные поступления от других бюджетов бюджетной системы РФ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582 302,6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73,5%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465 264,0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67,5%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448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безвозмездные поступления от негосударственных организаций, прочие безвозмездные поступления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9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всего доходов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791 964,6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100%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689 167,0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100%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901" name="Rectangle 21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chemeClr val="tx1"/>
                </a:solidFill>
              </a:rPr>
              <a:t>Структура доходов бюджета         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МО «Печорский муниципальный округ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Псковской области» на 2026 год</a:t>
            </a:r>
          </a:p>
        </p:txBody>
      </p:sp>
      <p:graphicFrame>
        <p:nvGraphicFramePr>
          <p:cNvPr id="6" name="Object 9"/>
          <p:cNvGraphicFramePr>
            <a:graphicFrameLocks noGrp="1" noChangeAspect="1"/>
          </p:cNvGraphicFramePr>
          <p:nvPr>
            <p:ph sz="half" idx="1"/>
          </p:nvPr>
        </p:nvGraphicFramePr>
        <p:xfrm>
          <a:off x="508000" y="2800350"/>
          <a:ext cx="3937000" cy="2130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Object 1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081588" y="1651000"/>
          <a:ext cx="3173412" cy="2085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Object 23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2587658978"/>
              </p:ext>
            </p:extLst>
          </p:nvPr>
        </p:nvGraphicFramePr>
        <p:xfrm>
          <a:off x="0" y="1447800"/>
          <a:ext cx="91440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458200" cy="20574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Налог на доходы физических лиц           108 834,0 тыс. руб.                                  </a:t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48,6 % от налоговых и неналоговых доходов</a:t>
            </a:r>
          </a:p>
        </p:txBody>
      </p:sp>
      <p:sp>
        <p:nvSpPr>
          <p:cNvPr id="24064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2209800"/>
            <a:ext cx="8229600" cy="43021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Администратор дохода - Управление федеральной налоговой службы по Псковской области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Норматив зачисления 1</a:t>
            </a:r>
            <a:r>
              <a:rPr lang="ru-RU" sz="2400" b="1" dirty="0" smtClean="0"/>
              <a:t>5%</a:t>
            </a:r>
            <a:endParaRPr lang="ru-RU" sz="24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Дополнительный норматив </a:t>
            </a:r>
            <a:r>
              <a:rPr lang="ru-RU" sz="2400" b="1" dirty="0" smtClean="0"/>
              <a:t>19%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dirty="0" smtClean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7813"/>
            <a:ext cx="8382000" cy="2770187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Акцизы по подакцизным товарам (продукции), производимым на территории РФ 30 941,0 тыс. руб. 13,8% от налоговых и неналоговых доходов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3124200"/>
            <a:ext cx="8001000" cy="3429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  На формирование муниципальных дорожных фондов направляются акцизы на автомобильный и прямогонный бензин, дизельное топливо, моторные масла по дифференцированным нормативам, исходя из протяженности и видов покрытия автомобильных дорог, находящихся в собственности муниципального образования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8925"/>
            <a:ext cx="8229600" cy="1158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Налоги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совокупный доход </a:t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25 703 т.р.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47800"/>
            <a:ext cx="8915400" cy="5410200"/>
          </a:xfrm>
        </p:spPr>
        <p:txBody>
          <a:bodyPr/>
          <a:lstStyle/>
          <a:p>
            <a:pPr marL="0" indent="127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 </a:t>
            </a: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Налог, взимаемый в связи с применением упрощенной системы налогообложения </a:t>
            </a:r>
            <a:r>
              <a:rPr lang="ru-RU" sz="2000" b="1" dirty="0" smtClean="0">
                <a:effectLst/>
              </a:rPr>
              <a:t>16 785,0 </a:t>
            </a:r>
            <a:r>
              <a:rPr lang="ru-RU" sz="2000" dirty="0" smtClean="0">
                <a:effectLst/>
              </a:rPr>
              <a:t>тыс.руб.  </a:t>
            </a: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7,5% от налоговых и неналоговых доходов </a:t>
            </a: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(дифференцированные нормативы)</a:t>
            </a:r>
          </a:p>
          <a:p>
            <a:pPr marL="0" indent="127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127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Единый сельскохозяйственный налог </a:t>
            </a:r>
            <a:r>
              <a:rPr lang="ru-RU" sz="2000" b="1" dirty="0" smtClean="0">
                <a:effectLst/>
              </a:rPr>
              <a:t>7 300,0 </a:t>
            </a:r>
            <a:r>
              <a:rPr lang="ru-RU" sz="2000" dirty="0" smtClean="0">
                <a:effectLst/>
              </a:rPr>
              <a:t>т.р. </a:t>
            </a: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3,3% от налоговых и неналоговых доходов</a:t>
            </a:r>
          </a:p>
          <a:p>
            <a:pPr marL="0" indent="12700" algn="ctr" eaLnBrk="1" hangingPunct="1">
              <a:lnSpc>
                <a:spcPct val="80000"/>
              </a:lnSpc>
              <a:buNone/>
              <a:defRPr/>
            </a:pPr>
            <a:r>
              <a:rPr lang="ru-RU" sz="2000" dirty="0" smtClean="0">
                <a:effectLst/>
              </a:rPr>
              <a:t>(Норматив зачисления налога 100%)</a:t>
            </a: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>
              <a:effectLst/>
            </a:endParaRP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>
              <a:effectLst/>
            </a:endParaRP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Налог, взимаемый в связи с применением патентной системы налогообложения </a:t>
            </a:r>
            <a:r>
              <a:rPr lang="ru-RU" sz="2000" b="1" dirty="0" smtClean="0">
                <a:effectLst/>
              </a:rPr>
              <a:t>1 618,0</a:t>
            </a:r>
            <a:r>
              <a:rPr lang="ru-RU" sz="2000" dirty="0" smtClean="0">
                <a:effectLst/>
              </a:rPr>
              <a:t> тыс.руб. </a:t>
            </a: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0,7% от налоговых и неналоговых доходов </a:t>
            </a:r>
          </a:p>
          <a:p>
            <a:pPr marL="0" indent="127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(Норматив зачисления налога 100%)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1336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Налоги на имущество 28 010,0 тыс.руб. </a:t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12,5% от налоговых и неналоговых доходов</a:t>
            </a:r>
            <a:endParaRPr lang="ru-RU" sz="3600" dirty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362200" y="25146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97F9F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838200" y="2819400"/>
            <a:ext cx="2286000" cy="1295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447800" y="3657600"/>
            <a:ext cx="2743200" cy="28194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Налоги на имущество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физических лиц</a:t>
            </a:r>
            <a:endParaRPr lang="ru-RU" sz="20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4 680,0 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тыс.руб.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2,1% от налоговых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неналоговых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доходов</a:t>
            </a:r>
            <a:endParaRPr lang="ru-RU" sz="20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4953000" y="3657600"/>
            <a:ext cx="2590800" cy="28194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Земельный налог</a:t>
            </a:r>
            <a:endParaRPr lang="ru-RU" sz="20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23 330,0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тыс.руб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10,4% от налоговых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неналоговых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доходов</a:t>
            </a:r>
            <a:endParaRPr lang="ru-RU" sz="20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16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5943600" y="25146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97F9F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вновесие">
  <a:themeElements>
    <a:clrScheme name="Равновесие 8">
      <a:dk1>
        <a:srgbClr val="000000"/>
      </a:dk1>
      <a:lt1>
        <a:srgbClr val="DDDDDD"/>
      </a:lt1>
      <a:dk2>
        <a:srgbClr val="000000"/>
      </a:dk2>
      <a:lt2>
        <a:srgbClr val="B8B7D1"/>
      </a:lt2>
      <a:accent1>
        <a:srgbClr val="F1F0F4"/>
      </a:accent1>
      <a:accent2>
        <a:srgbClr val="C1BCFC"/>
      </a:accent2>
      <a:accent3>
        <a:srgbClr val="EBEBEB"/>
      </a:accent3>
      <a:accent4>
        <a:srgbClr val="000000"/>
      </a:accent4>
      <a:accent5>
        <a:srgbClr val="F7F6F8"/>
      </a:accent5>
      <a:accent6>
        <a:srgbClr val="AFAAE4"/>
      </a:accent6>
      <a:hlink>
        <a:srgbClr val="5454C6"/>
      </a:hlink>
      <a:folHlink>
        <a:srgbClr val="6A6F86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9850</TotalTime>
  <Words>1711</Words>
  <Application>Microsoft Office PowerPoint</Application>
  <PresentationFormat>Экран (4:3)</PresentationFormat>
  <Paragraphs>485</Paragraphs>
  <Slides>25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Равновесие</vt:lpstr>
      <vt:lpstr>Слайд 1</vt:lpstr>
      <vt:lpstr>Основные характеристики бюджета МО Печорский муниципальный округ  Псковской области на 2026 год</vt:lpstr>
      <vt:lpstr>Основные характеристики бюджета МО Печорский муниципальный округ  Псковской области на плановый период 2027 и 2028 годов </vt:lpstr>
      <vt:lpstr>Слайд 4</vt:lpstr>
      <vt:lpstr>Структура доходов бюджета           МО «Печорский муниципальный округ  Псковской области» на 2026 год</vt:lpstr>
      <vt:lpstr>Налог на доходы физических лиц           108 834,0 тыс. руб.                                   48,6 % от налоговых и неналоговых доходов</vt:lpstr>
      <vt:lpstr>Акцизы по подакцизным товарам (продукции), производимым на территории РФ 30 941,0 тыс. руб. 13,8% от налоговых и неналоговых доходов</vt:lpstr>
      <vt:lpstr>Налоги на совокупный доход  25 703 т.р.</vt:lpstr>
      <vt:lpstr>Налоги на имущество 28 010,0 тыс.руб.  12,5% от налоговых и неналоговых доходов</vt:lpstr>
      <vt:lpstr>Государственная пошлина  8 253,0 тыс.руб.  3,7% от налоговых и неналоговых доходов</vt:lpstr>
      <vt:lpstr>НЕНАЛОГОВЫЕ ДОХОДЫ</vt:lpstr>
      <vt:lpstr>Слайд 12</vt:lpstr>
      <vt:lpstr>Безвозмездные поступления из областного бюджета в бюджет МО Печорский муниципальный округ  Псковской области  на 2026 год </vt:lpstr>
      <vt:lpstr>Слайд 14</vt:lpstr>
      <vt:lpstr>Структура расходов по разделам бюджета  МО Печорский муниципальный округ Псковской области  на 2026 год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Структура расходов бюджета МО Печорский муниципальный округ на 2026 год  по муниципальным программам и непрограммным направлениям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hp</cp:lastModifiedBy>
  <cp:revision>487</cp:revision>
  <cp:lastPrinted>2022-12-12T06:22:08Z</cp:lastPrinted>
  <dcterms:created xsi:type="dcterms:W3CDTF">1601-01-01T00:00:00Z</dcterms:created>
  <dcterms:modified xsi:type="dcterms:W3CDTF">2025-12-15T07:28:30Z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